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1407" r:id="rId2"/>
  </p:sldIdLst>
  <p:sldSz cx="9144000" cy="5143500" type="screen16x9"/>
  <p:notesSz cx="6794500" cy="99187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4FC2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6" autoAdjust="0"/>
    <p:restoredTop sz="94634" autoAdjust="0"/>
  </p:normalViewPr>
  <p:slideViewPr>
    <p:cSldViewPr>
      <p:cViewPr varScale="1">
        <p:scale>
          <a:sx n="150" d="100"/>
          <a:sy n="150" d="100"/>
        </p:scale>
        <p:origin x="816" y="120"/>
      </p:cViewPr>
      <p:guideLst/>
    </p:cSldViewPr>
  </p:slideViewPr>
  <p:outlineViewPr>
    <p:cViewPr>
      <p:scale>
        <a:sx n="33" d="100"/>
        <a:sy n="33" d="100"/>
      </p:scale>
      <p:origin x="0" y="-6667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88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248C-AF63-4BD2-AD88-4B686589BEBC}" type="datetimeFigureOut">
              <a:rPr kumimoji="1" lang="ja-JP" altLang="en-US" smtClean="0"/>
              <a:t>2024/5/31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7BCA9-3BA0-4426-9EA6-B6C30ED02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52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64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1.wmf"/><Relationship Id="rId7" Type="http://schemas.openxmlformats.org/officeDocument/2006/relationships/image" Target="../media/image21.emf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8.emf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25.emf"/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w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8.emf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1.wmf"/><Relationship Id="rId7" Type="http://schemas.openxmlformats.org/officeDocument/2006/relationships/image" Target="../media/image21.emf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8.emf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25.emf"/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w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8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8" r="3269"/>
          <a:stretch/>
        </p:blipFill>
        <p:spPr>
          <a:xfrm>
            <a:off x="5364088" y="0"/>
            <a:ext cx="3780420" cy="112363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55"/>
          <a:stretch/>
        </p:blipFill>
        <p:spPr>
          <a:xfrm>
            <a:off x="7092281" y="954854"/>
            <a:ext cx="2052228" cy="301731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69" y="2294080"/>
            <a:ext cx="558856" cy="3687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643" y="1563638"/>
            <a:ext cx="268324" cy="5066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316" y="1326874"/>
            <a:ext cx="491409" cy="5993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3316474"/>
            <a:ext cx="518382" cy="63800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230025"/>
            <a:ext cx="1242338" cy="85556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1670176"/>
            <a:ext cx="6193445" cy="14761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10000"/>
              </a:lnSpc>
              <a:defRPr sz="28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68" y="387105"/>
            <a:ext cx="1814671" cy="400331"/>
          </a:xfrm>
          <a:prstGeom prst="rect">
            <a:avLst/>
          </a:prstGeom>
        </p:spPr>
      </p:pic>
      <p:grpSp>
        <p:nvGrpSpPr>
          <p:cNvPr id="18" name="グループ化 17"/>
          <p:cNvGrpSpPr/>
          <p:nvPr userDrawn="1"/>
        </p:nvGrpSpPr>
        <p:grpSpPr>
          <a:xfrm>
            <a:off x="5285767" y="182770"/>
            <a:ext cx="978421" cy="192736"/>
            <a:chOff x="5220072" y="159482"/>
            <a:chExt cx="978421" cy="192736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4D1CD444-5459-AA4B-A08B-5554E81CFD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159482"/>
              <a:ext cx="720941" cy="192736"/>
            </a:xfrm>
            <a:prstGeom prst="rect">
              <a:avLst/>
            </a:prstGeom>
          </p:spPr>
        </p:pic>
        <p:grpSp>
          <p:nvGrpSpPr>
            <p:cNvPr id="17" name="グループ化 16"/>
            <p:cNvGrpSpPr/>
            <p:nvPr userDrawn="1"/>
          </p:nvGrpSpPr>
          <p:grpSpPr>
            <a:xfrm>
              <a:off x="5976156" y="159482"/>
              <a:ext cx="222337" cy="72008"/>
              <a:chOff x="5976156" y="159482"/>
              <a:chExt cx="222337" cy="72008"/>
            </a:xfrm>
          </p:grpSpPr>
          <p:sp>
            <p:nvSpPr>
              <p:cNvPr id="14" name="円/楕円 13"/>
              <p:cNvSpPr/>
              <p:nvPr userDrawn="1"/>
            </p:nvSpPr>
            <p:spPr>
              <a:xfrm>
                <a:off x="5976156" y="159482"/>
                <a:ext cx="72008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 userDrawn="1"/>
            </p:nvSpPr>
            <p:spPr>
              <a:xfrm>
                <a:off x="6083306" y="170286"/>
                <a:ext cx="50400" cy="50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15"/>
              <p:cNvSpPr/>
              <p:nvPr userDrawn="1"/>
            </p:nvSpPr>
            <p:spPr>
              <a:xfrm>
                <a:off x="6162493" y="177486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5225" y="4803998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2093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1440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b="24413"/>
          <a:stretch/>
        </p:blipFill>
        <p:spPr>
          <a:xfrm>
            <a:off x="-508" y="1437624"/>
            <a:ext cx="2434051" cy="370841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424000" y="4860000"/>
            <a:ext cx="360000" cy="135000"/>
          </a:xfrm>
        </p:spPr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1871700" y="1275605"/>
            <a:ext cx="6840500" cy="20162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1" y="749002"/>
            <a:ext cx="590787" cy="5505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0" y="2823778"/>
            <a:ext cx="335554" cy="51274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84" y="1934005"/>
            <a:ext cx="478408" cy="4107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4271353"/>
            <a:ext cx="472936" cy="35138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3829750"/>
            <a:ext cx="515904" cy="304006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53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 userDrawn="1"/>
        </p:nvSpPr>
        <p:spPr>
          <a:xfrm>
            <a:off x="0" y="4583498"/>
            <a:ext cx="9144000" cy="57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95" b="36032"/>
          <a:stretch/>
        </p:blipFill>
        <p:spPr>
          <a:xfrm>
            <a:off x="5903640" y="3028747"/>
            <a:ext cx="3240360" cy="2137488"/>
          </a:xfrm>
          <a:prstGeom prst="rect">
            <a:avLst/>
          </a:prstGeom>
        </p:spPr>
      </p:pic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236" y="4434845"/>
            <a:ext cx="326068" cy="52489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44" y="3972363"/>
            <a:ext cx="298228" cy="36813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309" y="3142113"/>
            <a:ext cx="415869" cy="51514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020" y="3595673"/>
            <a:ext cx="328501" cy="5018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46" y="2592668"/>
            <a:ext cx="460056" cy="68589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58775" y="1311610"/>
            <a:ext cx="7093285" cy="198022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10000"/>
              </a:lnSpc>
              <a:spcAft>
                <a:spcPts val="0"/>
              </a:spcAft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  <a:r>
              <a:rPr kumimoji="1" lang="en-US" altLang="ja-JP" dirty="0"/>
              <a:t>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2418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eneral_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24000" y="4860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58775" y="951570"/>
            <a:ext cx="8426450" cy="37804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2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267494"/>
            <a:ext cx="7093545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23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eneral_H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24000" y="4860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58775" y="951570"/>
            <a:ext cx="8426450" cy="37804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2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267494"/>
            <a:ext cx="7057541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200" b="1">
                <a:solidFill>
                  <a:schemeClr val="accent3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5112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ck Cov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8" r="30206"/>
          <a:stretch/>
        </p:blipFill>
        <p:spPr>
          <a:xfrm>
            <a:off x="6155795" y="0"/>
            <a:ext cx="2988332" cy="21128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15" b="28117"/>
          <a:stretch/>
        </p:blipFill>
        <p:spPr>
          <a:xfrm>
            <a:off x="6263933" y="3019264"/>
            <a:ext cx="2880321" cy="2124236"/>
          </a:xfrm>
          <a:prstGeom prst="rect">
            <a:avLst/>
          </a:prstGeom>
        </p:spPr>
      </p:pic>
      <p:sp>
        <p:nvSpPr>
          <p:cNvPr id="4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2360" y="483518"/>
            <a:ext cx="337945" cy="22224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44" y="771550"/>
            <a:ext cx="307200" cy="4855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469" y="3948039"/>
            <a:ext cx="504310" cy="48155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4429590"/>
            <a:ext cx="311641" cy="3846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4344" y="3687874"/>
            <a:ext cx="519193" cy="551406"/>
          </a:xfrm>
          <a:prstGeom prst="rect">
            <a:avLst/>
          </a:prstGeom>
        </p:spPr>
      </p:pic>
      <p:sp>
        <p:nvSpPr>
          <p:cNvPr id="1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5225" y="4803998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4261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eneral_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24000" y="4860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58775" y="267494"/>
            <a:ext cx="7093545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4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フォントサイズ</a:t>
            </a:r>
            <a:r>
              <a:rPr kumimoji="1" lang="en-US" altLang="ja-JP" dirty="0"/>
              <a:t>24 </a:t>
            </a:r>
            <a:r>
              <a:rPr kumimoji="1" lang="ja-JP" altLang="en-US" dirty="0"/>
              <a:t>（メイリオ見出し）</a:t>
            </a:r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3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432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7" r="1" b="29513"/>
          <a:stretch/>
        </p:blipFill>
        <p:spPr>
          <a:xfrm>
            <a:off x="0" y="3471501"/>
            <a:ext cx="2792392" cy="1692187"/>
          </a:xfrm>
          <a:prstGeom prst="rect">
            <a:avLst/>
          </a:prstGeom>
        </p:spPr>
      </p:pic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167843" y="807554"/>
            <a:ext cx="5631095" cy="372763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800" b="1">
                <a:solidFill>
                  <a:schemeClr val="tx2"/>
                </a:solidFill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1" y="2794363"/>
            <a:ext cx="330128" cy="3211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4642">
            <a:off x="317732" y="3810908"/>
            <a:ext cx="290393" cy="41366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7" y="4197219"/>
            <a:ext cx="458341" cy="38438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4011910"/>
            <a:ext cx="336509" cy="52328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03798"/>
            <a:ext cx="950255" cy="85363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5225" y="4803998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73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1440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b="24413"/>
          <a:stretch/>
        </p:blipFill>
        <p:spPr>
          <a:xfrm>
            <a:off x="-508" y="1437624"/>
            <a:ext cx="2434051" cy="3708411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424000" y="4860000"/>
            <a:ext cx="360000" cy="135000"/>
          </a:xfrm>
        </p:spPr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1871700" y="1275605"/>
            <a:ext cx="6840500" cy="201622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1" y="749002"/>
            <a:ext cx="590787" cy="5505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0" y="2823778"/>
            <a:ext cx="335554" cy="51274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84" y="1934005"/>
            <a:ext cx="478408" cy="4107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4271353"/>
            <a:ext cx="472936" cy="35138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3829750"/>
            <a:ext cx="515904" cy="304006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55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 userDrawn="1"/>
        </p:nvSpPr>
        <p:spPr>
          <a:xfrm>
            <a:off x="0" y="4583498"/>
            <a:ext cx="9144000" cy="57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95" b="36032"/>
          <a:stretch/>
        </p:blipFill>
        <p:spPr>
          <a:xfrm>
            <a:off x="5903640" y="3028747"/>
            <a:ext cx="3240360" cy="213748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236" y="4434845"/>
            <a:ext cx="326068" cy="52489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44" y="3972363"/>
            <a:ext cx="298228" cy="36813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309" y="3142113"/>
            <a:ext cx="415869" cy="51514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020" y="3595673"/>
            <a:ext cx="328501" cy="50181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46" y="2592668"/>
            <a:ext cx="460056" cy="68589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358775" y="1311610"/>
            <a:ext cx="7093285" cy="198022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10000"/>
              </a:lnSpc>
              <a:spcAft>
                <a:spcPts val="0"/>
              </a:spcAft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  <a:r>
              <a:rPr kumimoji="1" lang="en-US" altLang="ja-JP" dirty="0"/>
              <a:t>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986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_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24000" y="4860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58775" y="951570"/>
            <a:ext cx="8426450" cy="37804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2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267494"/>
            <a:ext cx="7093545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9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_H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0" y="0"/>
            <a:ext cx="9144000" cy="14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26" r="28485"/>
          <a:stretch/>
        </p:blipFill>
        <p:spPr>
          <a:xfrm>
            <a:off x="6749590" y="0"/>
            <a:ext cx="2394918" cy="59934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65" y="231490"/>
            <a:ext cx="1223974" cy="270018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424000" y="4860000"/>
            <a:ext cx="360000" cy="135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58775" y="951570"/>
            <a:ext cx="8426450" cy="378042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200"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267494"/>
            <a:ext cx="7057541" cy="58426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ct val="100000"/>
              </a:lnSpc>
              <a:defRPr sz="2200" b="1">
                <a:solidFill>
                  <a:schemeClr val="accent3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74571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8" r="30206"/>
          <a:stretch/>
        </p:blipFill>
        <p:spPr>
          <a:xfrm>
            <a:off x="6155795" y="0"/>
            <a:ext cx="2988332" cy="211280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315" b="28117"/>
          <a:stretch/>
        </p:blipFill>
        <p:spPr>
          <a:xfrm>
            <a:off x="6263933" y="3019264"/>
            <a:ext cx="2880321" cy="212423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2360" y="483518"/>
            <a:ext cx="337945" cy="22224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444" y="771550"/>
            <a:ext cx="307200" cy="48555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469" y="3948039"/>
            <a:ext cx="504310" cy="48155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4429590"/>
            <a:ext cx="311641" cy="3846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24344" y="3687874"/>
            <a:ext cx="519193" cy="551406"/>
          </a:xfrm>
          <a:prstGeom prst="rect">
            <a:avLst/>
          </a:prstGeom>
        </p:spPr>
      </p:pic>
      <p:sp>
        <p:nvSpPr>
          <p:cNvPr id="1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5225" y="4803998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9023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p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576000"/>
            <a:ext cx="9144000" cy="399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8" r="3269"/>
          <a:stretch/>
        </p:blipFill>
        <p:spPr>
          <a:xfrm>
            <a:off x="5364088" y="0"/>
            <a:ext cx="3780420" cy="112363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55"/>
          <a:stretch/>
        </p:blipFill>
        <p:spPr>
          <a:xfrm>
            <a:off x="7092281" y="954854"/>
            <a:ext cx="2052228" cy="3017319"/>
          </a:xfrm>
          <a:prstGeom prst="rect">
            <a:avLst/>
          </a:prstGeom>
        </p:spPr>
      </p:pic>
      <p:sp>
        <p:nvSpPr>
          <p:cNvPr id="5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369" y="2294080"/>
            <a:ext cx="558856" cy="3687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643" y="1563638"/>
            <a:ext cx="268324" cy="5066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316" y="1326874"/>
            <a:ext cx="491409" cy="59938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396" y="3316474"/>
            <a:ext cx="518382" cy="63800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230025"/>
            <a:ext cx="1242338" cy="85556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75" y="1670176"/>
            <a:ext cx="6193445" cy="14761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ct val="110000"/>
              </a:lnSpc>
              <a:defRPr sz="2800" b="1">
                <a:solidFill>
                  <a:schemeClr val="tx2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68" y="387105"/>
            <a:ext cx="1814671" cy="400331"/>
          </a:xfrm>
          <a:prstGeom prst="rect">
            <a:avLst/>
          </a:prstGeom>
        </p:spPr>
      </p:pic>
      <p:grpSp>
        <p:nvGrpSpPr>
          <p:cNvPr id="18" name="グループ化 17"/>
          <p:cNvGrpSpPr/>
          <p:nvPr userDrawn="1"/>
        </p:nvGrpSpPr>
        <p:grpSpPr>
          <a:xfrm>
            <a:off x="5285767" y="182770"/>
            <a:ext cx="978421" cy="192736"/>
            <a:chOff x="5220072" y="159482"/>
            <a:chExt cx="978421" cy="192736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4D1CD444-5459-AA4B-A08B-5554E81CFD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159482"/>
              <a:ext cx="720941" cy="192736"/>
            </a:xfrm>
            <a:prstGeom prst="rect">
              <a:avLst/>
            </a:prstGeom>
          </p:spPr>
        </p:pic>
        <p:grpSp>
          <p:nvGrpSpPr>
            <p:cNvPr id="17" name="グループ化 16"/>
            <p:cNvGrpSpPr/>
            <p:nvPr userDrawn="1"/>
          </p:nvGrpSpPr>
          <p:grpSpPr>
            <a:xfrm>
              <a:off x="5976156" y="159482"/>
              <a:ext cx="222337" cy="72008"/>
              <a:chOff x="5976156" y="159482"/>
              <a:chExt cx="222337" cy="72008"/>
            </a:xfrm>
          </p:grpSpPr>
          <p:sp>
            <p:nvSpPr>
              <p:cNvPr id="14" name="円/楕円 13"/>
              <p:cNvSpPr/>
              <p:nvPr userDrawn="1"/>
            </p:nvSpPr>
            <p:spPr>
              <a:xfrm>
                <a:off x="5976156" y="159482"/>
                <a:ext cx="72008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 userDrawn="1"/>
            </p:nvSpPr>
            <p:spPr>
              <a:xfrm>
                <a:off x="6083306" y="170286"/>
                <a:ext cx="50400" cy="50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15"/>
              <p:cNvSpPr/>
              <p:nvPr userDrawn="1"/>
            </p:nvSpPr>
            <p:spPr>
              <a:xfrm>
                <a:off x="6162493" y="177486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5225" y="4803998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633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432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7" r="1" b="29513"/>
          <a:stretch/>
        </p:blipFill>
        <p:spPr>
          <a:xfrm>
            <a:off x="0" y="3471501"/>
            <a:ext cx="2792392" cy="1692187"/>
          </a:xfrm>
          <a:prstGeom prst="rect">
            <a:avLst/>
          </a:prstGeom>
        </p:spPr>
      </p:pic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358775" y="4803998"/>
            <a:ext cx="21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© </a:t>
            </a:r>
            <a:r>
              <a:rPr lang="en-US" altLang="ja-JP" dirty="0" err="1"/>
              <a:t>SuperStream</a:t>
            </a:r>
            <a:r>
              <a:rPr lang="en-US" altLang="ja-JP" dirty="0"/>
              <a:t> Inc. All rights reserved.</a:t>
            </a:r>
            <a:endParaRPr lang="ja-JP" altLang="en-US" dirty="0"/>
          </a:p>
        </p:txBody>
      </p:sp>
      <p:sp>
        <p:nvSpPr>
          <p:cNvPr id="10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3167843" y="807554"/>
            <a:ext cx="5631095" cy="372763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800" b="1">
                <a:solidFill>
                  <a:schemeClr val="tx2"/>
                </a:solidFill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  <a:endParaRPr kumimoji="1" lang="en-US" altLang="ja-JP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1" y="2794363"/>
            <a:ext cx="330128" cy="3211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4642">
            <a:off x="317732" y="3810908"/>
            <a:ext cx="290393" cy="41366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7" y="4197219"/>
            <a:ext cx="458341" cy="38438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4011910"/>
            <a:ext cx="336509" cy="52328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03798"/>
            <a:ext cx="950255" cy="85363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03498"/>
            <a:ext cx="1490635" cy="328846"/>
          </a:xfrm>
          <a:prstGeom prst="rect">
            <a:avLst/>
          </a:prstGeom>
        </p:spPr>
      </p:pic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5225" y="4803998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158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25225" y="4803998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463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49" r:id="rId5"/>
    <p:sldLayoutId id="2147483655" r:id="rId6"/>
    <p:sldLayoutId id="2147483654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pos="55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66E0A5-10FD-AB4F-2E3A-4CE4DE352605}"/>
              </a:ext>
            </a:extLst>
          </p:cNvPr>
          <p:cNvSpPr txBox="1"/>
          <p:nvPr/>
        </p:nvSpPr>
        <p:spPr>
          <a:xfrm>
            <a:off x="335632" y="686302"/>
            <a:ext cx="80824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デジタルインボイスオプションを利用いただくにあたり、発注書とは別に</a:t>
            </a:r>
            <a:r>
              <a:rPr kumimoji="1" lang="en-US" altLang="ja-JP" sz="1400" b="1" dirty="0" err="1">
                <a:solidFill>
                  <a:schemeClr val="tx2"/>
                </a:solidFill>
              </a:rPr>
              <a:t>PeppolID</a:t>
            </a:r>
            <a:r>
              <a:rPr kumimoji="1" lang="ja-JP" altLang="en-US" sz="1400" b="1" dirty="0">
                <a:solidFill>
                  <a:schemeClr val="tx2"/>
                </a:solidFill>
              </a:rPr>
              <a:t>の申請が必要</a:t>
            </a:r>
            <a:r>
              <a:rPr kumimoji="1" lang="ja-JP" altLang="en-US" sz="1200" dirty="0"/>
              <a:t>になります</a:t>
            </a:r>
            <a:endParaRPr kumimoji="1" lang="en-US" altLang="ja-JP" sz="1200" dirty="0"/>
          </a:p>
          <a:p>
            <a:r>
              <a:rPr lang="ja-JP" altLang="en-US" sz="1200" dirty="0"/>
              <a:t>（パートナー様にご協力頂くのはデジタルインボイス利用申込書の授受とユーザ様への説明となります）</a:t>
            </a:r>
            <a:endParaRPr kumimoji="1" lang="ja-JP" altLang="en-US" sz="1200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4E0104E-434A-39BA-25B5-21929C2B7B54}"/>
              </a:ext>
            </a:extLst>
          </p:cNvPr>
          <p:cNvCxnSpPr>
            <a:cxnSpLocks/>
          </p:cNvCxnSpPr>
          <p:nvPr/>
        </p:nvCxnSpPr>
        <p:spPr>
          <a:xfrm>
            <a:off x="4391980" y="1492363"/>
            <a:ext cx="0" cy="310833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2C5E8-3DAC-3EB3-521E-0EB3D9C56DF4}"/>
              </a:ext>
            </a:extLst>
          </p:cNvPr>
          <p:cNvCxnSpPr>
            <a:cxnSpLocks/>
          </p:cNvCxnSpPr>
          <p:nvPr/>
        </p:nvCxnSpPr>
        <p:spPr>
          <a:xfrm>
            <a:off x="2627784" y="1548825"/>
            <a:ext cx="0" cy="300387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164DC72-B26E-FD5B-E593-2CAF0F7F4C32}"/>
              </a:ext>
            </a:extLst>
          </p:cNvPr>
          <p:cNvGrpSpPr/>
          <p:nvPr/>
        </p:nvGrpSpPr>
        <p:grpSpPr>
          <a:xfrm>
            <a:off x="345511" y="1914022"/>
            <a:ext cx="432048" cy="612068"/>
            <a:chOff x="0" y="0"/>
            <a:chExt cx="432048" cy="612068"/>
          </a:xfrm>
        </p:grpSpPr>
        <p:sp>
          <p:nvSpPr>
            <p:cNvPr id="15" name="二等辺三角形 14">
              <a:extLst>
                <a:ext uri="{FF2B5EF4-FFF2-40B4-BE49-F238E27FC236}">
                  <a16:creationId xmlns:a16="http://schemas.microsoft.com/office/drawing/2014/main" id="{67D80803-F679-53C1-A5AF-7B01B4546377}"/>
                </a:ext>
              </a:extLst>
            </p:cNvPr>
            <p:cNvSpPr/>
            <p:nvPr/>
          </p:nvSpPr>
          <p:spPr>
            <a:xfrm>
              <a:off x="0" y="108012"/>
              <a:ext cx="432048" cy="5040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フローチャート: 結合子 15">
              <a:extLst>
                <a:ext uri="{FF2B5EF4-FFF2-40B4-BE49-F238E27FC236}">
                  <a16:creationId xmlns:a16="http://schemas.microsoft.com/office/drawing/2014/main" id="{5161C3D8-966F-2392-E467-DA4B2A1CE05B}"/>
                </a:ext>
              </a:extLst>
            </p:cNvPr>
            <p:cNvSpPr/>
            <p:nvPr/>
          </p:nvSpPr>
          <p:spPr>
            <a:xfrm>
              <a:off x="18002" y="0"/>
              <a:ext cx="396044" cy="36004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sp>
        <p:nvSpPr>
          <p:cNvPr id="17" name="フローチャート: 複数書類 16">
            <a:extLst>
              <a:ext uri="{FF2B5EF4-FFF2-40B4-BE49-F238E27FC236}">
                <a16:creationId xmlns:a16="http://schemas.microsoft.com/office/drawing/2014/main" id="{B140FF64-F87E-880C-6DED-CBB4AF5F1C15}"/>
              </a:ext>
            </a:extLst>
          </p:cNvPr>
          <p:cNvSpPr/>
          <p:nvPr/>
        </p:nvSpPr>
        <p:spPr>
          <a:xfrm>
            <a:off x="1007604" y="1924411"/>
            <a:ext cx="1047750" cy="809625"/>
          </a:xfrm>
          <a:prstGeom prst="flowChartMultidocumen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dirty="0">
                <a:solidFill>
                  <a:schemeClr val="tx1"/>
                </a:solidFill>
              </a:rPr>
              <a:t>デジタル　インボイス　利用申込書</a:t>
            </a:r>
            <a:endParaRPr kumimoji="1" lang="en-US" altLang="ja-JP" sz="1100" dirty="0">
              <a:solidFill>
                <a:schemeClr val="tx1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B06DB4A-5846-7E0B-28AD-5139E0855A78}"/>
              </a:ext>
            </a:extLst>
          </p:cNvPr>
          <p:cNvGrpSpPr/>
          <p:nvPr/>
        </p:nvGrpSpPr>
        <p:grpSpPr>
          <a:xfrm>
            <a:off x="3275856" y="1914022"/>
            <a:ext cx="432048" cy="612068"/>
            <a:chOff x="3486296" y="149936"/>
            <a:chExt cx="432048" cy="612068"/>
          </a:xfrm>
        </p:grpSpPr>
        <p:sp>
          <p:nvSpPr>
            <p:cNvPr id="19" name="二等辺三角形 18">
              <a:extLst>
                <a:ext uri="{FF2B5EF4-FFF2-40B4-BE49-F238E27FC236}">
                  <a16:creationId xmlns:a16="http://schemas.microsoft.com/office/drawing/2014/main" id="{A9AA768C-96AE-EA0E-B038-FA64F01A35B2}"/>
                </a:ext>
              </a:extLst>
            </p:cNvPr>
            <p:cNvSpPr/>
            <p:nvPr/>
          </p:nvSpPr>
          <p:spPr>
            <a:xfrm>
              <a:off x="3486296" y="257948"/>
              <a:ext cx="432048" cy="504056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0" name="フローチャート: 結合子 19">
              <a:extLst>
                <a:ext uri="{FF2B5EF4-FFF2-40B4-BE49-F238E27FC236}">
                  <a16:creationId xmlns:a16="http://schemas.microsoft.com/office/drawing/2014/main" id="{DDD9733D-BFF3-0397-8968-187FCF6E68EE}"/>
                </a:ext>
              </a:extLst>
            </p:cNvPr>
            <p:cNvSpPr/>
            <p:nvPr/>
          </p:nvSpPr>
          <p:spPr>
            <a:xfrm>
              <a:off x="3504298" y="149936"/>
              <a:ext cx="396044" cy="360040"/>
            </a:xfrm>
            <a:prstGeom prst="flowChartConnector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C5E82E0-A300-C139-8156-E9B20DF30D51}"/>
              </a:ext>
            </a:extLst>
          </p:cNvPr>
          <p:cNvCxnSpPr>
            <a:cxnSpLocks/>
          </p:cNvCxnSpPr>
          <p:nvPr/>
        </p:nvCxnSpPr>
        <p:spPr>
          <a:xfrm flipV="1">
            <a:off x="2267824" y="2297526"/>
            <a:ext cx="720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5CF58A64-2366-5E27-0AA9-E1E2CA564E57}"/>
              </a:ext>
            </a:extLst>
          </p:cNvPr>
          <p:cNvCxnSpPr>
            <a:cxnSpLocks/>
          </p:cNvCxnSpPr>
          <p:nvPr/>
        </p:nvCxnSpPr>
        <p:spPr>
          <a:xfrm>
            <a:off x="4032020" y="2297526"/>
            <a:ext cx="7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C81F5B4-AEA5-38F6-F8AF-F60E2DFFA770}"/>
              </a:ext>
            </a:extLst>
          </p:cNvPr>
          <p:cNvGrpSpPr/>
          <p:nvPr/>
        </p:nvGrpSpPr>
        <p:grpSpPr>
          <a:xfrm>
            <a:off x="8136396" y="1914022"/>
            <a:ext cx="432048" cy="612068"/>
            <a:chOff x="8296421" y="997661"/>
            <a:chExt cx="432048" cy="612068"/>
          </a:xfrm>
        </p:grpSpPr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0899C7A5-E991-A5D8-AF79-02650FB20321}"/>
                </a:ext>
              </a:extLst>
            </p:cNvPr>
            <p:cNvSpPr/>
            <p:nvPr/>
          </p:nvSpPr>
          <p:spPr>
            <a:xfrm>
              <a:off x="8296421" y="1105673"/>
              <a:ext cx="432048" cy="504056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b="0"/>
            </a:p>
          </p:txBody>
        </p:sp>
        <p:sp>
          <p:nvSpPr>
            <p:cNvPr id="25" name="フローチャート: 結合子 24">
              <a:extLst>
                <a:ext uri="{FF2B5EF4-FFF2-40B4-BE49-F238E27FC236}">
                  <a16:creationId xmlns:a16="http://schemas.microsoft.com/office/drawing/2014/main" id="{8FC456D7-FB72-9E12-B90D-7729076E93C5}"/>
                </a:ext>
              </a:extLst>
            </p:cNvPr>
            <p:cNvSpPr/>
            <p:nvPr/>
          </p:nvSpPr>
          <p:spPr>
            <a:xfrm>
              <a:off x="8314423" y="997661"/>
              <a:ext cx="396044" cy="360040"/>
            </a:xfrm>
            <a:prstGeom prst="flowChartConnector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b="0"/>
            </a:p>
          </p:txBody>
        </p:sp>
      </p:grp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C39FE00D-5019-0E4A-1C30-97D981374C76}"/>
              </a:ext>
            </a:extLst>
          </p:cNvPr>
          <p:cNvCxnSpPr>
            <a:cxnSpLocks/>
          </p:cNvCxnSpPr>
          <p:nvPr/>
        </p:nvCxnSpPr>
        <p:spPr>
          <a:xfrm rot="5400000" flipH="1">
            <a:off x="4466412" y="-1097259"/>
            <a:ext cx="242" cy="7555751"/>
          </a:xfrm>
          <a:prstGeom prst="bentConnector3">
            <a:avLst>
              <a:gd name="adj1" fmla="val -6263719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コネクタ: カギ線 26">
            <a:extLst>
              <a:ext uri="{FF2B5EF4-FFF2-40B4-BE49-F238E27FC236}">
                <a16:creationId xmlns:a16="http://schemas.microsoft.com/office/drawing/2014/main" id="{5BA27694-9DA7-0072-A106-1CE571F6EC43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55558" y="-1324136"/>
            <a:ext cx="242" cy="8009506"/>
          </a:xfrm>
          <a:prstGeom prst="bentConnector3">
            <a:avLst>
              <a:gd name="adj1" fmla="val 74908553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楕円 27">
            <a:extLst>
              <a:ext uri="{FF2B5EF4-FFF2-40B4-BE49-F238E27FC236}">
                <a16:creationId xmlns:a16="http://schemas.microsoft.com/office/drawing/2014/main" id="{3A801B17-5686-7955-DA19-6E0608A60FA1}"/>
              </a:ext>
            </a:extLst>
          </p:cNvPr>
          <p:cNvSpPr/>
          <p:nvPr/>
        </p:nvSpPr>
        <p:spPr>
          <a:xfrm>
            <a:off x="401690" y="2304513"/>
            <a:ext cx="336203" cy="3558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157C315B-2B08-6424-3297-B286F260B7A3}"/>
              </a:ext>
            </a:extLst>
          </p:cNvPr>
          <p:cNvSpPr/>
          <p:nvPr/>
        </p:nvSpPr>
        <p:spPr>
          <a:xfrm>
            <a:off x="8249795" y="3187230"/>
            <a:ext cx="336203" cy="3558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4549A85-1348-87F0-3F7A-5EF487051AE7}"/>
              </a:ext>
            </a:extLst>
          </p:cNvPr>
          <p:cNvSpPr/>
          <p:nvPr/>
        </p:nvSpPr>
        <p:spPr>
          <a:xfrm>
            <a:off x="287524" y="1457462"/>
            <a:ext cx="720078" cy="286929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b="1" dirty="0">
                <a:solidFill>
                  <a:schemeClr val="accent3"/>
                </a:solidFill>
              </a:rPr>
              <a:t>お客様</a:t>
            </a:r>
            <a:endParaRPr kumimoji="1" lang="ja-JP" altLang="en-US" sz="1100" b="1" dirty="0">
              <a:solidFill>
                <a:schemeClr val="accent3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2C2BA198-A3FD-20A3-279F-ACB7B930B0E7}"/>
              </a:ext>
            </a:extLst>
          </p:cNvPr>
          <p:cNvSpPr/>
          <p:nvPr/>
        </p:nvSpPr>
        <p:spPr>
          <a:xfrm>
            <a:off x="2962368" y="1453163"/>
            <a:ext cx="1069572" cy="286929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b="1" dirty="0">
                <a:solidFill>
                  <a:schemeClr val="accent3"/>
                </a:solidFill>
              </a:rPr>
              <a:t>パートナー様</a:t>
            </a:r>
            <a:endParaRPr kumimoji="1" lang="ja-JP" altLang="en-US" sz="1100" b="1" dirty="0">
              <a:solidFill>
                <a:schemeClr val="accent3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43745C6-16FB-FB3E-535C-AB1683B12B38}"/>
              </a:ext>
            </a:extLst>
          </p:cNvPr>
          <p:cNvSpPr/>
          <p:nvPr/>
        </p:nvSpPr>
        <p:spPr>
          <a:xfrm>
            <a:off x="6732240" y="1241438"/>
            <a:ext cx="2411757" cy="286929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100" b="1" dirty="0">
                <a:solidFill>
                  <a:schemeClr val="accent3"/>
                </a:solidFill>
              </a:rPr>
              <a:t>ファーストアカウンティング社</a:t>
            </a:r>
            <a:endParaRPr kumimoji="1" lang="en-US" altLang="ja-JP" sz="1100" b="1" dirty="0">
              <a:solidFill>
                <a:schemeClr val="accent3"/>
              </a:solidFill>
            </a:endParaRPr>
          </a:p>
          <a:p>
            <a:pPr algn="l"/>
            <a:r>
              <a:rPr lang="ja-JP" altLang="en-US" b="1" dirty="0">
                <a:solidFill>
                  <a:schemeClr val="accent3"/>
                </a:solidFill>
              </a:rPr>
              <a:t>（</a:t>
            </a:r>
            <a:r>
              <a:rPr lang="en-US" altLang="ja-JP" b="1" dirty="0" err="1">
                <a:solidFill>
                  <a:schemeClr val="accent3"/>
                </a:solidFill>
              </a:rPr>
              <a:t>Peppol</a:t>
            </a:r>
            <a:r>
              <a:rPr lang="ja-JP" altLang="en-US" b="1" dirty="0">
                <a:solidFill>
                  <a:schemeClr val="accent3"/>
                </a:solidFill>
              </a:rPr>
              <a:t>サービスプロバイダー）</a:t>
            </a:r>
            <a:endParaRPr kumimoji="1" lang="ja-JP" altLang="en-US" sz="1100" b="1" dirty="0">
              <a:solidFill>
                <a:schemeClr val="accent3"/>
              </a:solidFill>
            </a:endParaRPr>
          </a:p>
        </p:txBody>
      </p:sp>
      <p:sp>
        <p:nvSpPr>
          <p:cNvPr id="33" name="吹き出し: 折線 32">
            <a:extLst>
              <a:ext uri="{FF2B5EF4-FFF2-40B4-BE49-F238E27FC236}">
                <a16:creationId xmlns:a16="http://schemas.microsoft.com/office/drawing/2014/main" id="{955A87DC-4E90-1969-0B70-39F665CEC4B1}"/>
              </a:ext>
            </a:extLst>
          </p:cNvPr>
          <p:cNvSpPr/>
          <p:nvPr/>
        </p:nvSpPr>
        <p:spPr>
          <a:xfrm>
            <a:off x="899592" y="3009308"/>
            <a:ext cx="1625851" cy="472610"/>
          </a:xfrm>
          <a:prstGeom prst="borderCallout2">
            <a:avLst>
              <a:gd name="adj1" fmla="val -10509"/>
              <a:gd name="adj2" fmla="val 46037"/>
              <a:gd name="adj3" fmla="val -46600"/>
              <a:gd name="adj4" fmla="val 53574"/>
              <a:gd name="adj5" fmla="val -76968"/>
              <a:gd name="adj6" fmla="val 5306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/>
              <a:t>①</a:t>
            </a:r>
            <a:r>
              <a:rPr lang="ja-JP" altLang="en-US" sz="1050" dirty="0">
                <a:solidFill>
                  <a:srgbClr val="FF0000"/>
                </a:solidFill>
              </a:rPr>
              <a:t>利用会社単位</a:t>
            </a:r>
            <a:r>
              <a:rPr lang="ja-JP" altLang="en-US" sz="1050" dirty="0"/>
              <a:t>に</a:t>
            </a:r>
            <a:r>
              <a:rPr kumimoji="1" lang="ja-JP" altLang="en-US" sz="1050" dirty="0"/>
              <a:t>作成</a:t>
            </a:r>
          </a:p>
        </p:txBody>
      </p:sp>
      <p:sp>
        <p:nvSpPr>
          <p:cNvPr id="34" name="吹き出し: 折線 33">
            <a:extLst>
              <a:ext uri="{FF2B5EF4-FFF2-40B4-BE49-F238E27FC236}">
                <a16:creationId xmlns:a16="http://schemas.microsoft.com/office/drawing/2014/main" id="{034DA84A-22A4-C42C-66E9-72C1151CE79B}"/>
              </a:ext>
            </a:extLst>
          </p:cNvPr>
          <p:cNvSpPr/>
          <p:nvPr/>
        </p:nvSpPr>
        <p:spPr>
          <a:xfrm>
            <a:off x="3827285" y="3390114"/>
            <a:ext cx="2165875" cy="406489"/>
          </a:xfrm>
          <a:prstGeom prst="borderCallout2">
            <a:avLst>
              <a:gd name="adj1" fmla="val 107151"/>
              <a:gd name="adj2" fmla="val 41318"/>
              <a:gd name="adj3" fmla="val 118556"/>
              <a:gd name="adj4" fmla="val 40202"/>
              <a:gd name="adj5" fmla="val 192833"/>
              <a:gd name="adj6" fmla="val 3413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④お客様に</a:t>
            </a:r>
            <a:endParaRPr lang="en-US" altLang="ja-JP" sz="1050" dirty="0"/>
          </a:p>
          <a:p>
            <a:pPr algn="ctr"/>
            <a:r>
              <a:rPr lang="ja-JP" altLang="en-US" sz="1050" dirty="0"/>
              <a:t>アクティベーションキーを郵送</a:t>
            </a:r>
            <a:endParaRPr lang="en-US" altLang="ja-JP" sz="1050" dirty="0"/>
          </a:p>
        </p:txBody>
      </p:sp>
      <p:sp>
        <p:nvSpPr>
          <p:cNvPr id="35" name="吹き出し: 折線 34">
            <a:extLst>
              <a:ext uri="{FF2B5EF4-FFF2-40B4-BE49-F238E27FC236}">
                <a16:creationId xmlns:a16="http://schemas.microsoft.com/office/drawing/2014/main" id="{A4C10615-8CF5-8FE5-5596-8ACC6F94F3A1}"/>
              </a:ext>
            </a:extLst>
          </p:cNvPr>
          <p:cNvSpPr/>
          <p:nvPr/>
        </p:nvSpPr>
        <p:spPr>
          <a:xfrm>
            <a:off x="215516" y="4603147"/>
            <a:ext cx="2251036" cy="406489"/>
          </a:xfrm>
          <a:prstGeom prst="borderCallout2">
            <a:avLst>
              <a:gd name="adj1" fmla="val -7684"/>
              <a:gd name="adj2" fmla="val 43385"/>
              <a:gd name="adj3" fmla="val -7399"/>
              <a:gd name="adj4" fmla="val 39330"/>
              <a:gd name="adj5" fmla="val -25377"/>
              <a:gd name="adj6" fmla="val 3443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⑤郵送書類に記載された</a:t>
            </a:r>
            <a:r>
              <a:rPr lang="en-US" altLang="ja-JP" sz="1050" dirty="0"/>
              <a:t>URL</a:t>
            </a:r>
            <a:r>
              <a:rPr lang="ja-JP" altLang="en-US" sz="1050" dirty="0"/>
              <a:t>より、アクティベーションキーを入力</a:t>
            </a:r>
            <a:endParaRPr lang="en-US" altLang="ja-JP" sz="1050" dirty="0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BA26D8-18F7-0233-533E-69F95DA2E42A}"/>
              </a:ext>
            </a:extLst>
          </p:cNvPr>
          <p:cNvSpPr/>
          <p:nvPr/>
        </p:nvSpPr>
        <p:spPr>
          <a:xfrm>
            <a:off x="4824028" y="1425993"/>
            <a:ext cx="1321600" cy="390406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1100" b="1" dirty="0">
                <a:solidFill>
                  <a:schemeClr val="accent3"/>
                </a:solidFill>
              </a:rPr>
              <a:t>CITS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C2A3BE5-4EB4-B117-89E1-2F0BDEDD425E}"/>
              </a:ext>
            </a:extLst>
          </p:cNvPr>
          <p:cNvGrpSpPr/>
          <p:nvPr/>
        </p:nvGrpSpPr>
        <p:grpSpPr>
          <a:xfrm>
            <a:off x="4860032" y="1914022"/>
            <a:ext cx="432048" cy="612068"/>
            <a:chOff x="3486296" y="149936"/>
            <a:chExt cx="432048" cy="612068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E63831E9-0182-7EBC-E2D3-49162BE46205}"/>
                </a:ext>
              </a:extLst>
            </p:cNvPr>
            <p:cNvSpPr/>
            <p:nvPr/>
          </p:nvSpPr>
          <p:spPr>
            <a:xfrm>
              <a:off x="3486296" y="257948"/>
              <a:ext cx="432048" cy="504056"/>
            </a:xfrm>
            <a:prstGeom prst="triangl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9" name="フローチャート: 結合子 38">
              <a:extLst>
                <a:ext uri="{FF2B5EF4-FFF2-40B4-BE49-F238E27FC236}">
                  <a16:creationId xmlns:a16="http://schemas.microsoft.com/office/drawing/2014/main" id="{ADFC52E7-205D-DA29-E9CD-371E73F169F8}"/>
                </a:ext>
              </a:extLst>
            </p:cNvPr>
            <p:cNvSpPr/>
            <p:nvPr/>
          </p:nvSpPr>
          <p:spPr>
            <a:xfrm>
              <a:off x="3504298" y="149936"/>
              <a:ext cx="396044" cy="360040"/>
            </a:xfrm>
            <a:prstGeom prst="flowChartConnector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A7A9819A-3CEA-FB27-B21F-FA70569E554C}"/>
              </a:ext>
            </a:extLst>
          </p:cNvPr>
          <p:cNvCxnSpPr>
            <a:cxnSpLocks/>
          </p:cNvCxnSpPr>
          <p:nvPr/>
        </p:nvCxnSpPr>
        <p:spPr>
          <a:xfrm>
            <a:off x="6732240" y="1548825"/>
            <a:ext cx="0" cy="305186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6AC93C8D-5B05-968B-E8CE-52266F70FE0A}"/>
              </a:ext>
            </a:extLst>
          </p:cNvPr>
          <p:cNvCxnSpPr>
            <a:cxnSpLocks/>
          </p:cNvCxnSpPr>
          <p:nvPr/>
        </p:nvCxnSpPr>
        <p:spPr>
          <a:xfrm flipV="1">
            <a:off x="5436096" y="2295145"/>
            <a:ext cx="720000" cy="4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3245050-0206-213D-725D-AEC4E67D2760}"/>
              </a:ext>
            </a:extLst>
          </p:cNvPr>
          <p:cNvSpPr/>
          <p:nvPr/>
        </p:nvSpPr>
        <p:spPr>
          <a:xfrm>
            <a:off x="6269124" y="1988227"/>
            <a:ext cx="1075183" cy="581025"/>
          </a:xfrm>
          <a:prstGeom prst="rect">
            <a:avLst/>
          </a:prstGeom>
          <a:solidFill>
            <a:srgbClr val="FFFF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100" dirty="0" err="1">
                <a:solidFill>
                  <a:schemeClr val="tx1"/>
                </a:solidFill>
              </a:rPr>
              <a:t>PeppolID</a:t>
            </a:r>
            <a:endParaRPr kumimoji="1" lang="en-US" altLang="ja-JP" sz="11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申請システム</a:t>
            </a:r>
          </a:p>
        </p:txBody>
      </p:sp>
      <p:sp>
        <p:nvSpPr>
          <p:cNvPr id="43" name="フローチャート: 磁気ディスク 42">
            <a:extLst>
              <a:ext uri="{FF2B5EF4-FFF2-40B4-BE49-F238E27FC236}">
                <a16:creationId xmlns:a16="http://schemas.microsoft.com/office/drawing/2014/main" id="{735AA2F2-4669-BCB6-5E67-1E9088C4E0DC}"/>
              </a:ext>
            </a:extLst>
          </p:cNvPr>
          <p:cNvSpPr/>
          <p:nvPr/>
        </p:nvSpPr>
        <p:spPr>
          <a:xfrm>
            <a:off x="6336196" y="2732870"/>
            <a:ext cx="1024784" cy="847725"/>
          </a:xfrm>
          <a:prstGeom prst="flowChartMagneticDisk">
            <a:avLst/>
          </a:prstGeom>
          <a:solidFill>
            <a:srgbClr val="FFFF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err="1">
                <a:solidFill>
                  <a:schemeClr val="tx1"/>
                </a:solidFill>
              </a:rPr>
              <a:t>Peppol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管理</a:t>
            </a:r>
            <a:r>
              <a:rPr kumimoji="1" lang="en-US" altLang="ja-JP" sz="1100" dirty="0">
                <a:solidFill>
                  <a:schemeClr val="tx1"/>
                </a:solidFill>
              </a:rPr>
              <a:t>DB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44" name="吹き出し: 折線 43">
            <a:extLst>
              <a:ext uri="{FF2B5EF4-FFF2-40B4-BE49-F238E27FC236}">
                <a16:creationId xmlns:a16="http://schemas.microsoft.com/office/drawing/2014/main" id="{EAEBCDDF-0E47-CC3C-3EA1-9798F94542C1}"/>
              </a:ext>
            </a:extLst>
          </p:cNvPr>
          <p:cNvSpPr/>
          <p:nvPr/>
        </p:nvSpPr>
        <p:spPr>
          <a:xfrm>
            <a:off x="4932682" y="2647632"/>
            <a:ext cx="1278950" cy="472610"/>
          </a:xfrm>
          <a:prstGeom prst="borderCallout2">
            <a:avLst>
              <a:gd name="adj1" fmla="val -10509"/>
              <a:gd name="adj2" fmla="val 46037"/>
              <a:gd name="adj3" fmla="val -46600"/>
              <a:gd name="adj4" fmla="val 53574"/>
              <a:gd name="adj5" fmla="val -62873"/>
              <a:gd name="adj6" fmla="val 5646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②利用申込情報をシステムに登録</a:t>
            </a:r>
            <a:endParaRPr lang="en-US" altLang="ja-JP" sz="1050" dirty="0"/>
          </a:p>
        </p:txBody>
      </p:sp>
      <p:sp>
        <p:nvSpPr>
          <p:cNvPr id="46" name="吹き出し: 折線 45">
            <a:extLst>
              <a:ext uri="{FF2B5EF4-FFF2-40B4-BE49-F238E27FC236}">
                <a16:creationId xmlns:a16="http://schemas.microsoft.com/office/drawing/2014/main" id="{F3A854E1-07DE-E44F-C355-C52B12AC395E}"/>
              </a:ext>
            </a:extLst>
          </p:cNvPr>
          <p:cNvSpPr/>
          <p:nvPr/>
        </p:nvSpPr>
        <p:spPr>
          <a:xfrm>
            <a:off x="7020272" y="1644079"/>
            <a:ext cx="1216407" cy="265580"/>
          </a:xfrm>
          <a:prstGeom prst="borderCallout2">
            <a:avLst>
              <a:gd name="adj1" fmla="val 107151"/>
              <a:gd name="adj2" fmla="val 41318"/>
              <a:gd name="adj3" fmla="val 118556"/>
              <a:gd name="adj4" fmla="val 40202"/>
              <a:gd name="adj5" fmla="val 199814"/>
              <a:gd name="adj6" fmla="val 4615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③申込内容審査</a:t>
            </a:r>
            <a:endParaRPr lang="en-US" altLang="ja-JP" sz="1050" dirty="0"/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5B9FF53C-4E17-5A3D-0314-CA5F1F75EF9A}"/>
              </a:ext>
            </a:extLst>
          </p:cNvPr>
          <p:cNvCxnSpPr>
            <a:cxnSpLocks/>
          </p:cNvCxnSpPr>
          <p:nvPr/>
        </p:nvCxnSpPr>
        <p:spPr>
          <a:xfrm flipH="1">
            <a:off x="7434241" y="2387701"/>
            <a:ext cx="5581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吹き出し: 折線 47">
            <a:extLst>
              <a:ext uri="{FF2B5EF4-FFF2-40B4-BE49-F238E27FC236}">
                <a16:creationId xmlns:a16="http://schemas.microsoft.com/office/drawing/2014/main" id="{17E40E14-A4EA-69B5-14A4-B29C020E2AE5}"/>
              </a:ext>
            </a:extLst>
          </p:cNvPr>
          <p:cNvSpPr/>
          <p:nvPr/>
        </p:nvSpPr>
        <p:spPr>
          <a:xfrm>
            <a:off x="7452320" y="2889256"/>
            <a:ext cx="1181378" cy="261864"/>
          </a:xfrm>
          <a:prstGeom prst="borderCallout2">
            <a:avLst>
              <a:gd name="adj1" fmla="val -7684"/>
              <a:gd name="adj2" fmla="val 43385"/>
              <a:gd name="adj3" fmla="val -23021"/>
              <a:gd name="adj4" fmla="val 39612"/>
              <a:gd name="adj5" fmla="val -184676"/>
              <a:gd name="adj6" fmla="val 2094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50" dirty="0"/>
              <a:t>⑥</a:t>
            </a:r>
            <a:r>
              <a:rPr lang="en-US" altLang="ja-JP" sz="1050" dirty="0" err="1"/>
              <a:t>PeppolID</a:t>
            </a:r>
            <a:r>
              <a:rPr lang="ja-JP" altLang="en-US" sz="1050" dirty="0"/>
              <a:t>登録</a:t>
            </a:r>
            <a:endParaRPr lang="en-US" altLang="ja-JP" sz="1050" dirty="0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E514482B-8100-8D64-A3E1-F771CE66F3F2}"/>
              </a:ext>
            </a:extLst>
          </p:cNvPr>
          <p:cNvSpPr/>
          <p:nvPr/>
        </p:nvSpPr>
        <p:spPr>
          <a:xfrm>
            <a:off x="2658018" y="4621865"/>
            <a:ext cx="1169267" cy="470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bg2"/>
                </a:solidFill>
              </a:rPr>
              <a:t>注意事項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05DD3FB-D424-5DAD-6CE1-81AD38E9107C}"/>
              </a:ext>
            </a:extLst>
          </p:cNvPr>
          <p:cNvSpPr txBox="1"/>
          <p:nvPr/>
        </p:nvSpPr>
        <p:spPr>
          <a:xfrm>
            <a:off x="3743908" y="4624711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・利用申込書の受領から</a:t>
            </a:r>
            <a:r>
              <a:rPr kumimoji="1" lang="en-US" altLang="ja-JP" sz="800" dirty="0" err="1"/>
              <a:t>PeppolID</a:t>
            </a:r>
            <a:r>
              <a:rPr kumimoji="1" lang="ja-JP" altLang="en-US" sz="800" dirty="0"/>
              <a:t>の発行までは約</a:t>
            </a:r>
            <a:r>
              <a:rPr kumimoji="1" lang="en-US" altLang="ja-JP" sz="800" dirty="0"/>
              <a:t>1</a:t>
            </a:r>
            <a:r>
              <a:rPr kumimoji="1" lang="ja-JP" altLang="en-US" sz="800" dirty="0"/>
              <a:t>か月程度要しますので、</a:t>
            </a:r>
            <a:r>
              <a:rPr lang="ja-JP" altLang="en-US" sz="800" dirty="0"/>
              <a:t>申し込みは利用開始月の</a:t>
            </a:r>
            <a:endParaRPr lang="en-US" altLang="ja-JP" sz="800" dirty="0"/>
          </a:p>
          <a:p>
            <a:r>
              <a:rPr lang="ja-JP" altLang="en-US" sz="800" dirty="0"/>
              <a:t>　前月月初</a:t>
            </a:r>
            <a:r>
              <a:rPr lang="en-US" altLang="ja-JP" sz="800" dirty="0"/>
              <a:t>5</a:t>
            </a:r>
            <a:r>
              <a:rPr lang="ja-JP" altLang="en-US" sz="800" dirty="0"/>
              <a:t>営業日までにお願いします</a:t>
            </a:r>
            <a:endParaRPr kumimoji="1" lang="en-US" altLang="ja-JP" sz="800" dirty="0"/>
          </a:p>
          <a:p>
            <a:r>
              <a:rPr lang="ja-JP" altLang="en-US" sz="800" dirty="0">
                <a:latin typeface="+mj-ea"/>
                <a:ea typeface="+mj-ea"/>
              </a:rPr>
              <a:t>・</a:t>
            </a:r>
            <a:r>
              <a:rPr lang="en-US" altLang="ja-JP" sz="800" dirty="0" err="1">
                <a:latin typeface="+mj-ea"/>
                <a:ea typeface="+mj-ea"/>
              </a:rPr>
              <a:t>PeppolID</a:t>
            </a:r>
            <a:r>
              <a:rPr lang="ja-JP" altLang="en-US" sz="800" dirty="0">
                <a:latin typeface="+mj-ea"/>
                <a:ea typeface="+mj-ea"/>
              </a:rPr>
              <a:t>が発行され利用可能になりましたら、</a:t>
            </a:r>
            <a:r>
              <a:rPr lang="en-US" altLang="ja-JP" sz="800" dirty="0">
                <a:latin typeface="+mj-ea"/>
                <a:ea typeface="+mj-ea"/>
              </a:rPr>
              <a:t>NX</a:t>
            </a:r>
            <a:r>
              <a:rPr lang="ja-JP" altLang="en-US" sz="800" dirty="0">
                <a:latin typeface="+mj-ea"/>
                <a:ea typeface="+mj-ea"/>
              </a:rPr>
              <a:t>のヘッダーにある管理者メニューから確認可能です</a:t>
            </a:r>
            <a:endParaRPr kumimoji="1" lang="ja-JP" altLang="en-US" sz="800" dirty="0">
              <a:latin typeface="+mj-ea"/>
              <a:ea typeface="+mj-ea"/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7E2AAE6-96A9-3D85-71DB-B2AFDB221BCE}"/>
              </a:ext>
            </a:extLst>
          </p:cNvPr>
          <p:cNvCxnSpPr>
            <a:cxnSpLocks/>
          </p:cNvCxnSpPr>
          <p:nvPr/>
        </p:nvCxnSpPr>
        <p:spPr>
          <a:xfrm>
            <a:off x="7425258" y="2212443"/>
            <a:ext cx="5056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スライド番号プレースホルダー 1">
            <a:extLst>
              <a:ext uri="{FF2B5EF4-FFF2-40B4-BE49-F238E27FC236}">
                <a16:creationId xmlns:a16="http://schemas.microsoft.com/office/drawing/2014/main" id="{2C88DC1B-AC53-1738-97EA-B19E8B695024}"/>
              </a:ext>
            </a:extLst>
          </p:cNvPr>
          <p:cNvSpPr txBox="1">
            <a:spLocks/>
          </p:cNvSpPr>
          <p:nvPr/>
        </p:nvSpPr>
        <p:spPr>
          <a:xfrm>
            <a:off x="8424000" y="4860000"/>
            <a:ext cx="360000" cy="135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8AE49ED-73EF-499C-8307-28EB0E7CF529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メイリオ"/>
                <a:ea typeface="メイリオ"/>
              </a:rPr>
              <a:pPr>
                <a:defRPr/>
              </a:pPr>
              <a:t>1</a:t>
            </a:fld>
            <a:endParaRPr lang="ja-JP" altLang="en-US" dirty="0">
              <a:solidFill>
                <a:prstClr val="black">
                  <a:lumMod val="50000"/>
                  <a:lumOff val="50000"/>
                </a:prstClr>
              </a:solidFill>
              <a:latin typeface="メイリオ"/>
              <a:ea typeface="メイリオ"/>
            </a:endParaRPr>
          </a:p>
        </p:txBody>
      </p:sp>
      <p:sp>
        <p:nvSpPr>
          <p:cNvPr id="13" name="タイトル 3">
            <a:extLst>
              <a:ext uri="{FF2B5EF4-FFF2-40B4-BE49-F238E27FC236}">
                <a16:creationId xmlns:a16="http://schemas.microsoft.com/office/drawing/2014/main" id="{F1054461-C4FE-CD69-328D-EDD9CE76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67495"/>
            <a:ext cx="7309569" cy="584267"/>
          </a:xfrm>
        </p:spPr>
        <p:txBody>
          <a:bodyPr/>
          <a:lstStyle/>
          <a:p>
            <a:r>
              <a:rPr kumimoji="1" lang="ja-JP" altLang="en-US" dirty="0">
                <a:latin typeface="+mn-ea"/>
                <a:ea typeface="+mn-ea"/>
              </a:rPr>
              <a:t>デジタルインボイスオプション（</a:t>
            </a:r>
            <a:r>
              <a:rPr kumimoji="1" lang="en-US" altLang="ja-JP" dirty="0">
                <a:latin typeface="+mn-ea"/>
                <a:ea typeface="+mn-ea"/>
              </a:rPr>
              <a:t>EI</a:t>
            </a:r>
            <a:r>
              <a:rPr kumimoji="1" lang="ja-JP" altLang="en-US" dirty="0">
                <a:latin typeface="+mn-ea"/>
                <a:ea typeface="+mn-ea"/>
              </a:rPr>
              <a:t>）利用申込について　</a:t>
            </a:r>
          </a:p>
        </p:txBody>
      </p:sp>
    </p:spTree>
    <p:extLst>
      <p:ext uri="{BB962C8B-B14F-4D97-AF65-F5344CB8AC3E}">
        <p14:creationId xmlns:p14="http://schemas.microsoft.com/office/powerpoint/2010/main" val="525194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SuperStream 2021">
      <a:dk1>
        <a:sysClr val="windowText" lastClr="000000"/>
      </a:dk1>
      <a:lt1>
        <a:sysClr val="window" lastClr="FFFFFF"/>
      </a:lt1>
      <a:dk2>
        <a:srgbClr val="008CCF"/>
      </a:dk2>
      <a:lt2>
        <a:srgbClr val="FFFFFF"/>
      </a:lt2>
      <a:accent1>
        <a:srgbClr val="FABE00"/>
      </a:accent1>
      <a:accent2>
        <a:srgbClr val="54C3F1"/>
      </a:accent2>
      <a:accent3>
        <a:srgbClr val="EE7B48"/>
      </a:accent3>
      <a:accent4>
        <a:srgbClr val="CE67A4"/>
      </a:accent4>
      <a:accent5>
        <a:srgbClr val="8FC31F"/>
      </a:accent5>
      <a:accent6>
        <a:srgbClr val="2E7DC2"/>
      </a:accent6>
      <a:hlink>
        <a:srgbClr val="008CCF"/>
      </a:hlink>
      <a:folHlink>
        <a:srgbClr val="008CCF"/>
      </a:folHlink>
    </a:clrScheme>
    <a:fontScheme name="SuperStream 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画面に合わせる (16:9)</PresentationFormat>
  <Paragraphs>26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​​テーマ</vt:lpstr>
      <vt:lpstr>デジタルインボイスオプション（EI）利用申込について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2024-05-29T03:14:18Z</dcterms:created>
  <dcterms:modified xsi:type="dcterms:W3CDTF">2024-05-31T05:25:04Z</dcterms:modified>
</cp:coreProperties>
</file>